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1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6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342695"/>
                <a:ext cx="11064240" cy="674030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5400" dirty="0" smtClean="0"/>
                  <a:t>1.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5400" b="0" i="0" smtClean="0">
                        <a:latin typeface="Cambria Math" panose="02040503050406030204" pitchFamily="18" charset="0"/>
                      </a:rPr>
                      <m:t>D</m:t>
                    </m:r>
                    <m:r>
                      <m:rPr>
                        <m:sty m:val="p"/>
                      </m:rPr>
                      <a:rPr lang="en-US" sz="5400">
                        <a:latin typeface="Cambria Math" panose="02040503050406030204" pitchFamily="18" charset="0"/>
                      </a:rPr>
                      <m:t>ivide</m:t>
                    </m:r>
                    <m:r>
                      <a:rPr lang="en-US" sz="54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5400" dirty="0" smtClean="0">
                  <a:latin typeface="Cambria Math" panose="02040503050406030204" pitchFamily="18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5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5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5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+3</m:t>
                          </m:r>
                          <m:sSup>
                            <m:sSupPr>
                              <m:ctrlPr>
                                <a:rPr lang="en-US" sz="5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5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−28</m:t>
                          </m:r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−62</m:t>
                          </m:r>
                        </m:e>
                      </m:d>
                      <m:r>
                        <a:rPr lang="en-US" sz="5400" i="1">
                          <a:latin typeface="Cambria Math" panose="02040503050406030204" pitchFamily="18" charset="0"/>
                        </a:rPr>
                        <m:t>÷</m:t>
                      </m:r>
                      <m:d>
                        <m:dPr>
                          <m:ctrlPr>
                            <a:rPr lang="en-US" sz="5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+6</m:t>
                          </m:r>
                        </m:e>
                      </m:d>
                    </m:oMath>
                  </m:oMathPara>
                </a14:m>
                <a:endParaRPr lang="en-US" sz="5400" dirty="0" smtClean="0"/>
              </a:p>
              <a:p>
                <a:endParaRPr lang="en-US" sz="5400" dirty="0" smtClean="0"/>
              </a:p>
              <a:p>
                <a:r>
                  <a:rPr lang="en-US" sz="5400" dirty="0" smtClean="0"/>
                  <a:t>A.                              Go to 4 </a:t>
                </a:r>
              </a:p>
              <a:p>
                <a:r>
                  <a:rPr lang="en-US" sz="5400" dirty="0" smtClean="0"/>
                  <a:t>B. 												  Go </a:t>
                </a:r>
                <a:r>
                  <a:rPr lang="en-US" sz="5400" dirty="0"/>
                  <a:t>to </a:t>
                </a:r>
                <a:r>
                  <a:rPr lang="en-US" sz="5400" dirty="0" smtClean="0"/>
                  <a:t>7 </a:t>
                </a:r>
              </a:p>
              <a:p>
                <a:pPr marL="914400" indent="-914400">
                  <a:buAutoNum type="alphaUcPeriod" startAt="3"/>
                </a:pPr>
                <a:r>
                  <a:rPr lang="en-US" sz="5400" dirty="0" smtClean="0"/>
                  <a:t>                             Go </a:t>
                </a:r>
                <a:r>
                  <a:rPr lang="en-US" sz="5400" dirty="0"/>
                  <a:t>to </a:t>
                </a:r>
                <a:r>
                  <a:rPr lang="en-US" sz="5400" dirty="0" smtClean="0"/>
                  <a:t>8</a:t>
                </a:r>
              </a:p>
              <a:p>
                <a:pPr marL="914400" indent="-914400">
                  <a:buAutoNum type="alphaUcPeriod" startAt="3"/>
                </a:pPr>
                <a:endParaRPr lang="en-US" sz="5400" dirty="0" smtClean="0"/>
              </a:p>
              <a:p>
                <a:endParaRPr lang="en-US" sz="540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42695"/>
                <a:ext cx="11064240" cy="6740307"/>
              </a:xfrm>
              <a:prstGeom prst="rect">
                <a:avLst/>
              </a:prstGeom>
              <a:blipFill>
                <a:blip r:embed="rId3"/>
                <a:stretch>
                  <a:fillRect l="-2920" t="-2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721647"/>
              </p:ext>
            </p:extLst>
          </p:nvPr>
        </p:nvGraphicFramePr>
        <p:xfrm>
          <a:off x="1402080" y="2838645"/>
          <a:ext cx="3566160" cy="715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4" imgW="1460160" imgH="253800" progId="Equation.DSMT4">
                  <p:embed/>
                </p:oleObj>
              </mc:Choice>
              <mc:Fallback>
                <p:oleObj name="Equation" r:id="rId4" imgW="1460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02080" y="2838645"/>
                        <a:ext cx="3566160" cy="7156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762755"/>
              </p:ext>
            </p:extLst>
          </p:nvPr>
        </p:nvGraphicFramePr>
        <p:xfrm>
          <a:off x="1402080" y="3697393"/>
          <a:ext cx="263017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6" imgW="977760" imgH="253800" progId="Equation.DSMT4">
                  <p:embed/>
                </p:oleObj>
              </mc:Choice>
              <mc:Fallback>
                <p:oleObj name="Equation" r:id="rId6" imgW="977760" imgH="253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02080" y="3697393"/>
                        <a:ext cx="2630170" cy="71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29596"/>
              </p:ext>
            </p:extLst>
          </p:nvPr>
        </p:nvGraphicFramePr>
        <p:xfrm>
          <a:off x="1384300" y="4198938"/>
          <a:ext cx="4681220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8" imgW="1587240" imgH="507960" progId="Equation.DSMT4">
                  <p:embed/>
                </p:oleObj>
              </mc:Choice>
              <mc:Fallback>
                <p:oleObj name="Equation" r:id="rId8" imgW="1587240" imgH="5079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84300" y="4198938"/>
                        <a:ext cx="4681220" cy="1431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6139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342695"/>
                <a:ext cx="11064240" cy="59093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5400" dirty="0" smtClean="0"/>
                  <a:t>10. Which points would be 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5400" dirty="0" smtClean="0"/>
                  <a:t> if f(x) contains (1,5) (3, 7) &amp; (6, 3)</a:t>
                </a:r>
              </a:p>
              <a:p>
                <a:pPr lvl="0"/>
                <a:endParaRPr lang="en-US" sz="5400" dirty="0" smtClean="0"/>
              </a:p>
              <a:p>
                <a:r>
                  <a:rPr lang="en-US" sz="5400" dirty="0" smtClean="0"/>
                  <a:t>A. (5, 7)(3, 3) (6,1)          Go to 7 </a:t>
                </a:r>
              </a:p>
              <a:p>
                <a:r>
                  <a:rPr lang="en-US" sz="5400" dirty="0" smtClean="0"/>
                  <a:t>B. (5, 1) (3, 6) (7, 3)        Go </a:t>
                </a:r>
                <a:r>
                  <a:rPr lang="en-US" sz="5400" dirty="0"/>
                  <a:t>to </a:t>
                </a:r>
                <a:r>
                  <a:rPr lang="en-US" sz="5400" dirty="0" smtClean="0"/>
                  <a:t>2</a:t>
                </a:r>
              </a:p>
              <a:p>
                <a:r>
                  <a:rPr lang="en-US" sz="5400" dirty="0" smtClean="0"/>
                  <a:t>C. (1, 5) (3, 7) (6, 3)        Go </a:t>
                </a:r>
                <a:r>
                  <a:rPr lang="en-US" sz="5400" dirty="0"/>
                  <a:t>to 1</a:t>
                </a:r>
                <a:endParaRPr lang="en-US" sz="5400" dirty="0" smtClean="0"/>
              </a:p>
              <a:p>
                <a:r>
                  <a:rPr lang="en-US" sz="5400" dirty="0" smtClean="0"/>
                  <a:t>D. (3, 5)  (7, 6) (1, 3)       Go </a:t>
                </a:r>
                <a:r>
                  <a:rPr lang="en-US" sz="5400" dirty="0"/>
                  <a:t>to 6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42695"/>
                <a:ext cx="11064240" cy="5909310"/>
              </a:xfrm>
              <a:prstGeom prst="rect">
                <a:avLst/>
              </a:prstGeom>
              <a:blipFill>
                <a:blip r:embed="rId2"/>
                <a:stretch>
                  <a:fillRect l="-2920" t="-2784" b="-5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5663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42695"/>
            <a:ext cx="11064240" cy="59093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5400" dirty="0" smtClean="0"/>
              <a:t>Answers: </a:t>
            </a:r>
          </a:p>
          <a:p>
            <a:pPr lvl="0"/>
            <a:r>
              <a:rPr lang="en-US" sz="5400" dirty="0" smtClean="0"/>
              <a:t>1. C                 7. D</a:t>
            </a:r>
          </a:p>
          <a:p>
            <a:pPr lvl="0"/>
            <a:r>
              <a:rPr lang="en-US" sz="5400" dirty="0" smtClean="0"/>
              <a:t>2. A                  8. C</a:t>
            </a:r>
          </a:p>
          <a:p>
            <a:pPr lvl="0"/>
            <a:r>
              <a:rPr lang="en-US" sz="5400" dirty="0" smtClean="0"/>
              <a:t>3. C                 9. A   </a:t>
            </a:r>
          </a:p>
          <a:p>
            <a:pPr lvl="0"/>
            <a:r>
              <a:rPr lang="en-US" sz="5400" dirty="0" smtClean="0"/>
              <a:t>4. B                 10. B </a:t>
            </a:r>
            <a:endParaRPr lang="en-US" sz="5400" dirty="0"/>
          </a:p>
          <a:p>
            <a:pPr lvl="0"/>
            <a:r>
              <a:rPr lang="en-US" sz="5400" dirty="0" smtClean="0"/>
              <a:t>5. D</a:t>
            </a:r>
          </a:p>
          <a:p>
            <a:pPr lvl="0"/>
            <a:r>
              <a:rPr lang="en-US" sz="5400" dirty="0" smtClean="0"/>
              <a:t>6. B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6932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342695"/>
                <a:ext cx="11064240" cy="59093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5400" dirty="0"/>
                  <a:t>2</a:t>
                </a:r>
                <a:r>
                  <a:rPr lang="en-US" sz="5400" dirty="0" smtClean="0"/>
                  <a:t>. Find the remainder after dividing. </a:t>
                </a:r>
                <a:endParaRPr lang="en-US" sz="5400" dirty="0" smtClean="0">
                  <a:latin typeface="Cambria Math" panose="02040503050406030204" pitchFamily="18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5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5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5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−14</m:t>
                          </m:r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+8</m:t>
                          </m:r>
                        </m:e>
                      </m:d>
                      <m:r>
                        <a:rPr lang="en-US" sz="5400" i="1">
                          <a:latin typeface="Cambria Math" panose="02040503050406030204" pitchFamily="18" charset="0"/>
                        </a:rPr>
                        <m:t>÷</m:t>
                      </m:r>
                      <m:d>
                        <m:dPr>
                          <m:ctrlPr>
                            <a:rPr lang="en-US" sz="5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d>
                    </m:oMath>
                  </m:oMathPara>
                </a14:m>
                <a:endParaRPr lang="en-US" sz="5400" dirty="0" smtClean="0"/>
              </a:p>
              <a:p>
                <a:endParaRPr lang="en-US" sz="5400" dirty="0" smtClean="0"/>
              </a:p>
              <a:p>
                <a:r>
                  <a:rPr lang="en-US" sz="5400" dirty="0" smtClean="0"/>
                  <a:t>A. 0                             Go to 5 </a:t>
                </a:r>
              </a:p>
              <a:p>
                <a:r>
                  <a:rPr lang="en-US" sz="5400" dirty="0" smtClean="0"/>
                  <a:t>B. 16											 Go </a:t>
                </a:r>
                <a:r>
                  <a:rPr lang="en-US" sz="5400" dirty="0"/>
                  <a:t>to </a:t>
                </a:r>
                <a:r>
                  <a:rPr lang="en-US" sz="5400" dirty="0" smtClean="0"/>
                  <a:t>10 </a:t>
                </a:r>
              </a:p>
              <a:p>
                <a:pPr marL="914400" indent="-914400">
                  <a:buAutoNum type="alphaUcPeriod" startAt="3"/>
                </a:pPr>
                <a:r>
                  <a:rPr lang="en-US" sz="5400" dirty="0" smtClean="0"/>
                  <a:t>-16                         Go </a:t>
                </a:r>
                <a:r>
                  <a:rPr lang="en-US" sz="5400" dirty="0"/>
                  <a:t>to </a:t>
                </a:r>
                <a:r>
                  <a:rPr lang="en-US" sz="5400" dirty="0" smtClean="0"/>
                  <a:t>9</a:t>
                </a:r>
              </a:p>
              <a:p>
                <a:pPr marL="914400" indent="-914400">
                  <a:buAutoNum type="alphaUcPeriod" startAt="3"/>
                </a:pPr>
                <a:r>
                  <a:rPr lang="en-US" sz="5400" dirty="0" smtClean="0"/>
                  <a:t>4												 Go to 3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42695"/>
                <a:ext cx="11064240" cy="5909310"/>
              </a:xfrm>
              <a:prstGeom prst="rect">
                <a:avLst/>
              </a:prstGeom>
              <a:blipFill>
                <a:blip r:embed="rId2"/>
                <a:stretch>
                  <a:fillRect l="-2920" t="-2784" b="-5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2440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342695"/>
                <a:ext cx="11064240" cy="59093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5400" dirty="0" smtClean="0"/>
                  <a:t>3.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5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5400" i="1">
                        <a:latin typeface="Cambria Math" panose="02040503050406030204" pitchFamily="18" charset="0"/>
                      </a:rPr>
                      <m:t>+1           </m:t>
                    </m:r>
                    <m:r>
                      <a:rPr lang="en-US" sz="5400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5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i="1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US" sz="5400" dirty="0"/>
              </a:p>
              <a:p>
                <a:r>
                  <a:rPr lang="en-US" sz="5400" dirty="0"/>
                  <a:t> </a:t>
                </a:r>
                <a:r>
                  <a:rPr lang="en-US" sz="5400" dirty="0" smtClean="0"/>
                  <a:t>								Find f(x) – g(x</a:t>
                </a:r>
                <a:r>
                  <a:rPr lang="en-US" sz="5400" dirty="0"/>
                  <a:t>)</a:t>
                </a:r>
                <a:endParaRPr lang="en-US" sz="5400" dirty="0" smtClean="0"/>
              </a:p>
              <a:p>
                <a:endParaRPr lang="en-US" sz="5400" dirty="0" smtClean="0"/>
              </a:p>
              <a:p>
                <a:r>
                  <a:rPr lang="en-US" sz="5400" dirty="0" smtClean="0"/>
                  <a:t>A.                                Go to 4 </a:t>
                </a:r>
              </a:p>
              <a:p>
                <a:r>
                  <a:rPr lang="en-US" sz="5400" dirty="0" smtClean="0"/>
                  <a:t>B. 											 		 Go </a:t>
                </a:r>
                <a:r>
                  <a:rPr lang="en-US" sz="5400" dirty="0"/>
                  <a:t>to 7</a:t>
                </a:r>
                <a:r>
                  <a:rPr lang="en-US" sz="5400" dirty="0" smtClean="0"/>
                  <a:t> </a:t>
                </a:r>
              </a:p>
              <a:p>
                <a:pPr marL="914400" indent="-914400">
                  <a:buAutoNum type="alphaUcPeriod" startAt="3"/>
                </a:pPr>
                <a:r>
                  <a:rPr lang="en-US" sz="5400" dirty="0" smtClean="0"/>
                  <a:t>                              Go </a:t>
                </a:r>
                <a:r>
                  <a:rPr lang="en-US" sz="5400" dirty="0"/>
                  <a:t>to </a:t>
                </a:r>
                <a:r>
                  <a:rPr lang="en-US" sz="5400" dirty="0" smtClean="0"/>
                  <a:t>9</a:t>
                </a:r>
              </a:p>
              <a:p>
                <a:pPr marL="914400" indent="-914400">
                  <a:buAutoNum type="alphaUcPeriod" startAt="3"/>
                </a:pPr>
                <a:r>
                  <a:rPr lang="en-US" sz="5400" dirty="0" smtClean="0"/>
                  <a:t>											    Go to 8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42695"/>
                <a:ext cx="11064240" cy="5909310"/>
              </a:xfrm>
              <a:prstGeom prst="rect">
                <a:avLst/>
              </a:prstGeom>
              <a:blipFill>
                <a:blip r:embed="rId3"/>
                <a:stretch>
                  <a:fillRect l="-2920" t="-2784" b="-5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071823"/>
              </p:ext>
            </p:extLst>
          </p:nvPr>
        </p:nvGraphicFramePr>
        <p:xfrm>
          <a:off x="1570038" y="4519613"/>
          <a:ext cx="2151062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" imgW="799920" imgH="253800" progId="Equation.DSMT4">
                  <p:embed/>
                </p:oleObj>
              </mc:Choice>
              <mc:Fallback>
                <p:oleObj name="Equation" r:id="rId4" imgW="799920" imgH="253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70038" y="4519613"/>
                        <a:ext cx="2151062" cy="715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332357"/>
              </p:ext>
            </p:extLst>
          </p:nvPr>
        </p:nvGraphicFramePr>
        <p:xfrm>
          <a:off x="1427798" y="2787221"/>
          <a:ext cx="2151062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6" imgW="799920" imgH="253800" progId="Equation.DSMT4">
                  <p:embed/>
                </p:oleObj>
              </mc:Choice>
              <mc:Fallback>
                <p:oleObj name="Equation" r:id="rId6" imgW="799920" imgH="253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27798" y="2787221"/>
                        <a:ext cx="2151062" cy="715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4295"/>
              </p:ext>
            </p:extLst>
          </p:nvPr>
        </p:nvGraphicFramePr>
        <p:xfrm>
          <a:off x="1427798" y="3665932"/>
          <a:ext cx="2151062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8" imgW="799920" imgH="253800" progId="Equation.DSMT4">
                  <p:embed/>
                </p:oleObj>
              </mc:Choice>
              <mc:Fallback>
                <p:oleObj name="Equation" r:id="rId8" imgW="799920" imgH="253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27798" y="3665932"/>
                        <a:ext cx="2151062" cy="715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619058"/>
              </p:ext>
            </p:extLst>
          </p:nvPr>
        </p:nvGraphicFramePr>
        <p:xfrm>
          <a:off x="1482567" y="5333676"/>
          <a:ext cx="2151062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10" imgW="799920" imgH="253800" progId="Equation.DSMT4">
                  <p:embed/>
                </p:oleObj>
              </mc:Choice>
              <mc:Fallback>
                <p:oleObj name="Equation" r:id="rId10" imgW="799920" imgH="253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82567" y="5333676"/>
                        <a:ext cx="2151062" cy="715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9772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342695"/>
                <a:ext cx="11064240" cy="59093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5400" dirty="0" smtClean="0"/>
                  <a:t>4.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−7         </m:t>
                    </m:r>
                    <m:r>
                      <a:rPr lang="en-US" sz="4800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800" i="1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4800" dirty="0"/>
              </a:p>
              <a:p>
                <a:r>
                  <a:rPr lang="en-US" sz="5400" dirty="0"/>
                  <a:t> </a:t>
                </a:r>
                <a:r>
                  <a:rPr lang="en-US" sz="5400" dirty="0" smtClean="0"/>
                  <a:t>								Find g(f(x))</a:t>
                </a:r>
              </a:p>
              <a:p>
                <a:endParaRPr lang="en-US" sz="5400" dirty="0" smtClean="0"/>
              </a:p>
              <a:p>
                <a:r>
                  <a:rPr lang="en-US" sz="5400" dirty="0" smtClean="0"/>
                  <a:t>A.                                Go to 10 </a:t>
                </a:r>
              </a:p>
              <a:p>
                <a:r>
                  <a:rPr lang="en-US" sz="5400" dirty="0" smtClean="0"/>
                  <a:t>B. 											 		 Go </a:t>
                </a:r>
                <a:r>
                  <a:rPr lang="en-US" sz="5400" dirty="0"/>
                  <a:t>to 7</a:t>
                </a:r>
                <a:r>
                  <a:rPr lang="en-US" sz="5400" dirty="0" smtClean="0"/>
                  <a:t> </a:t>
                </a:r>
              </a:p>
              <a:p>
                <a:pPr marL="914400" indent="-914400">
                  <a:buAutoNum type="alphaUcPeriod" startAt="3"/>
                </a:pPr>
                <a:r>
                  <a:rPr lang="en-US" sz="5400" dirty="0" smtClean="0"/>
                  <a:t>                              Go </a:t>
                </a:r>
                <a:r>
                  <a:rPr lang="en-US" sz="5400" dirty="0"/>
                  <a:t>to 1</a:t>
                </a:r>
                <a:endParaRPr lang="en-US" sz="5400" dirty="0" smtClean="0"/>
              </a:p>
              <a:p>
                <a:pPr marL="914400" indent="-914400">
                  <a:buAutoNum type="alphaUcPeriod" startAt="3"/>
                </a:pPr>
                <a:r>
                  <a:rPr lang="en-US" sz="5400" dirty="0" smtClean="0"/>
                  <a:t>											    Go to 3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42695"/>
                <a:ext cx="11064240" cy="5909310"/>
              </a:xfrm>
              <a:prstGeom prst="rect">
                <a:avLst/>
              </a:prstGeom>
              <a:blipFill>
                <a:blip r:embed="rId3"/>
                <a:stretch>
                  <a:fillRect l="-2920" t="-2887" b="-5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949070"/>
              </p:ext>
            </p:extLst>
          </p:nvPr>
        </p:nvGraphicFramePr>
        <p:xfrm>
          <a:off x="1187450" y="3671888"/>
          <a:ext cx="2936875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4" imgW="1091880" imgH="253800" progId="Equation.DSMT4">
                  <p:embed/>
                </p:oleObj>
              </mc:Choice>
              <mc:Fallback>
                <p:oleObj name="Equation" r:id="rId4" imgW="1091880" imgH="253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87450" y="3671888"/>
                        <a:ext cx="2936875" cy="715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196078"/>
              </p:ext>
            </p:extLst>
          </p:nvPr>
        </p:nvGraphicFramePr>
        <p:xfrm>
          <a:off x="1306513" y="2940050"/>
          <a:ext cx="290195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6" imgW="1079280" imgH="253800" progId="Equation.DSMT4">
                  <p:embed/>
                </p:oleObj>
              </mc:Choice>
              <mc:Fallback>
                <p:oleObj name="Equation" r:id="rId6" imgW="1079280" imgH="253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06513" y="2940050"/>
                        <a:ext cx="2901950" cy="71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784904"/>
              </p:ext>
            </p:extLst>
          </p:nvPr>
        </p:nvGraphicFramePr>
        <p:xfrm>
          <a:off x="1408113" y="4602163"/>
          <a:ext cx="2697162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8" imgW="1002960" imgH="253800" progId="Equation.DSMT4">
                  <p:embed/>
                </p:oleObj>
              </mc:Choice>
              <mc:Fallback>
                <p:oleObj name="Equation" r:id="rId8" imgW="1002960" imgH="253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08113" y="4602163"/>
                        <a:ext cx="2697162" cy="715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276320"/>
              </p:ext>
            </p:extLst>
          </p:nvPr>
        </p:nvGraphicFramePr>
        <p:xfrm>
          <a:off x="1303337" y="5334675"/>
          <a:ext cx="2936875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10" imgW="1091880" imgH="253800" progId="Equation.DSMT4">
                  <p:embed/>
                </p:oleObj>
              </mc:Choice>
              <mc:Fallback>
                <p:oleObj name="Equation" r:id="rId10" imgW="1091880" imgH="253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303337" y="5334675"/>
                        <a:ext cx="2936875" cy="715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1620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342695"/>
                <a:ext cx="11064240" cy="59093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5400" dirty="0" smtClean="0"/>
                  <a:t>5.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−16</m:t>
                    </m:r>
                    <m:r>
                      <a:rPr lang="en-US" sz="4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sz="4800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10−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4800" dirty="0"/>
              </a:p>
              <a:p>
                <a:r>
                  <a:rPr lang="en-US" sz="5400" dirty="0"/>
                  <a:t> </a:t>
                </a:r>
                <a:r>
                  <a:rPr lang="en-US" sz="5400" dirty="0" smtClean="0"/>
                  <a:t>								Find f(g(-2))</a:t>
                </a:r>
              </a:p>
              <a:p>
                <a:endParaRPr lang="en-US" sz="5400" dirty="0" smtClean="0"/>
              </a:p>
              <a:p>
                <a:r>
                  <a:rPr lang="en-US" sz="5400" dirty="0" smtClean="0"/>
                  <a:t>A.  48                          Go to 2 </a:t>
                </a:r>
              </a:p>
              <a:p>
                <a:r>
                  <a:rPr lang="en-US" sz="5400" dirty="0" smtClean="0"/>
                  <a:t>B.  160										</a:t>
                </a:r>
                <a:r>
                  <a:rPr lang="en-US" sz="5400" dirty="0"/>
                  <a:t> </a:t>
                </a:r>
                <a:r>
                  <a:rPr lang="en-US" sz="5400" dirty="0" smtClean="0"/>
                  <a:t>Go </a:t>
                </a:r>
                <a:r>
                  <a:rPr lang="en-US" sz="5400" dirty="0"/>
                  <a:t>to </a:t>
                </a:r>
                <a:r>
                  <a:rPr lang="en-US" sz="5400" dirty="0" smtClean="0"/>
                  <a:t>9 </a:t>
                </a:r>
              </a:p>
              <a:p>
                <a:pPr marL="914400" indent="-914400">
                  <a:buAutoNum type="alphaUcPeriod" startAt="3"/>
                </a:pPr>
                <a:r>
                  <a:rPr lang="en-US" sz="5400" dirty="0" smtClean="0"/>
                  <a:t>22                          Go </a:t>
                </a:r>
                <a:r>
                  <a:rPr lang="en-US" sz="5400" dirty="0"/>
                  <a:t>to </a:t>
                </a:r>
                <a:r>
                  <a:rPr lang="en-US" sz="5400" dirty="0" smtClean="0"/>
                  <a:t>6</a:t>
                </a:r>
              </a:p>
              <a:p>
                <a:pPr marL="914400" indent="-914400">
                  <a:buAutoNum type="alphaUcPeriod" startAt="3"/>
                </a:pPr>
                <a:r>
                  <a:rPr lang="en-US" sz="5400" dirty="0" smtClean="0"/>
                  <a:t>128										</a:t>
                </a:r>
                <a:r>
                  <a:rPr lang="en-US" sz="5400" dirty="0"/>
                  <a:t> </a:t>
                </a:r>
                <a:r>
                  <a:rPr lang="en-US" sz="5400" dirty="0" smtClean="0"/>
                  <a:t>Go to 3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42695"/>
                <a:ext cx="11064240" cy="5909310"/>
              </a:xfrm>
              <a:prstGeom prst="rect">
                <a:avLst/>
              </a:prstGeom>
              <a:blipFill>
                <a:blip r:embed="rId2"/>
                <a:stretch>
                  <a:fillRect l="-2920" t="-2887" b="-5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8563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342695"/>
                <a:ext cx="11064240" cy="591867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5400" dirty="0" smtClean="0"/>
                  <a:t>6. Use Pascal’s Triangle to find the </a:t>
                </a:r>
              </a:p>
              <a:p>
                <a:pPr lvl="0"/>
                <a:r>
                  <a:rPr lang="en-US" sz="5400" dirty="0"/>
                  <a:t> </a:t>
                </a:r>
                <a:r>
                  <a:rPr lang="en-US" sz="5400" dirty="0" smtClean="0"/>
                  <a:t>     coefficient of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5400" dirty="0"/>
                  <a:t> </a:t>
                </a:r>
                <a:r>
                  <a:rPr lang="en-US" sz="5400" dirty="0" smtClean="0"/>
                  <a:t>term of: 					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          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(3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 sz="5400" dirty="0" smtClean="0"/>
              </a:p>
              <a:p>
                <a:r>
                  <a:rPr lang="en-US" sz="5400" dirty="0" smtClean="0"/>
                  <a:t>A.  2025                      Go to 5 </a:t>
                </a:r>
              </a:p>
              <a:p>
                <a:r>
                  <a:rPr lang="en-US" sz="5400" dirty="0" smtClean="0"/>
                  <a:t>B.  </a:t>
                </a:r>
                <a:r>
                  <a:rPr lang="en-US" sz="5400" smtClean="0"/>
                  <a:t>270</a:t>
                </a:r>
                <a:r>
                  <a:rPr lang="en-US" sz="5400" dirty="0" smtClean="0"/>
                  <a:t>									</a:t>
                </a:r>
                <a:r>
                  <a:rPr lang="en-US" sz="5400"/>
                  <a:t> </a:t>
                </a:r>
                <a:r>
                  <a:rPr lang="en-US" sz="5400" smtClean="0"/>
                  <a:t>  Go </a:t>
                </a:r>
                <a:r>
                  <a:rPr lang="en-US" sz="5400" dirty="0"/>
                  <a:t>to 1</a:t>
                </a:r>
                <a:r>
                  <a:rPr lang="en-US" sz="5400" dirty="0" smtClean="0"/>
                  <a:t> </a:t>
                </a:r>
              </a:p>
              <a:p>
                <a:pPr marL="914400" indent="-914400">
                  <a:buAutoNum type="alphaUcPeriod" startAt="3"/>
                </a:pPr>
                <a:r>
                  <a:rPr lang="en-US" sz="5400" dirty="0" smtClean="0"/>
                  <a:t>11250                    Go </a:t>
                </a:r>
                <a:r>
                  <a:rPr lang="en-US" sz="5400" dirty="0"/>
                  <a:t>to 7</a:t>
                </a:r>
                <a:endParaRPr lang="en-US" sz="5400" dirty="0" smtClean="0"/>
              </a:p>
              <a:p>
                <a:pPr marL="914400" indent="-914400">
                  <a:buAutoNum type="alphaUcPeriod" startAt="3"/>
                </a:pPr>
                <a:r>
                  <a:rPr lang="en-US" sz="5400" dirty="0" smtClean="0"/>
                  <a:t>243										</a:t>
                </a:r>
                <a:r>
                  <a:rPr lang="en-US" sz="5400" dirty="0"/>
                  <a:t> </a:t>
                </a:r>
                <a:r>
                  <a:rPr lang="en-US" sz="5400" dirty="0" smtClean="0"/>
                  <a:t>Go to 10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42695"/>
                <a:ext cx="11064240" cy="5918672"/>
              </a:xfrm>
              <a:prstGeom prst="rect">
                <a:avLst/>
              </a:prstGeom>
              <a:blipFill>
                <a:blip r:embed="rId2"/>
                <a:stretch>
                  <a:fillRect l="-2920" t="-2884" b="-5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4185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342695"/>
                <a:ext cx="11064240" cy="59093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5400" dirty="0" smtClean="0"/>
                  <a:t>7. Use Pascal’s Triangle to expand:					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          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2+3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5400" dirty="0" smtClean="0"/>
              </a:p>
              <a:p>
                <a:pPr lvl="0"/>
                <a:endParaRPr lang="en-US" sz="5400" dirty="0" smtClean="0"/>
              </a:p>
              <a:p>
                <a:r>
                  <a:rPr lang="en-US" sz="5400" dirty="0" smtClean="0"/>
                  <a:t>A.  -62 – 63i                Go to 8 </a:t>
                </a:r>
              </a:p>
              <a:p>
                <a:r>
                  <a:rPr lang="en-US" sz="5400" dirty="0" smtClean="0"/>
                  <a:t>B.  46 – 9i								</a:t>
                </a:r>
                <a:r>
                  <a:rPr lang="en-US" sz="5400" dirty="0"/>
                  <a:t> </a:t>
                </a:r>
                <a:r>
                  <a:rPr lang="en-US" sz="5400" dirty="0" smtClean="0"/>
                  <a:t>Go </a:t>
                </a:r>
                <a:r>
                  <a:rPr lang="en-US" sz="5400" dirty="0"/>
                  <a:t>to </a:t>
                </a:r>
                <a:r>
                  <a:rPr lang="en-US" sz="5400" dirty="0" smtClean="0"/>
                  <a:t>6 </a:t>
                </a:r>
              </a:p>
              <a:p>
                <a:pPr marL="914400" indent="-914400">
                  <a:buAutoNum type="alphaUcPeriod" startAt="3"/>
                </a:pPr>
                <a:r>
                  <a:rPr lang="en-US" sz="5400" dirty="0" smtClean="0"/>
                  <a:t>62 +63i                  Go </a:t>
                </a:r>
                <a:r>
                  <a:rPr lang="en-US" sz="5400" dirty="0"/>
                  <a:t>to </a:t>
                </a:r>
                <a:r>
                  <a:rPr lang="en-US" sz="5400" dirty="0" smtClean="0"/>
                  <a:t>2</a:t>
                </a:r>
              </a:p>
              <a:p>
                <a:pPr marL="914400" indent="-914400">
                  <a:buAutoNum type="alphaUcPeriod" startAt="3"/>
                </a:pPr>
                <a:r>
                  <a:rPr lang="en-US" sz="5400" dirty="0" smtClean="0"/>
                  <a:t>-46+9i								</a:t>
                </a:r>
                <a:r>
                  <a:rPr lang="en-US" sz="5400" dirty="0"/>
                  <a:t> </a:t>
                </a:r>
                <a:r>
                  <a:rPr lang="en-US" sz="5400" dirty="0" smtClean="0"/>
                  <a:t>Go to 10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42695"/>
                <a:ext cx="11064240" cy="5909310"/>
              </a:xfrm>
              <a:prstGeom prst="rect">
                <a:avLst/>
              </a:prstGeom>
              <a:blipFill>
                <a:blip r:embed="rId2"/>
                <a:stretch>
                  <a:fillRect l="-2920" t="-2887" b="-5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0970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342695"/>
                <a:ext cx="11064240" cy="61748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5400" dirty="0" smtClean="0"/>
                  <a:t>8. Find the inverse of y = 2x – 7 </a:t>
                </a:r>
              </a:p>
              <a:p>
                <a:pPr lvl="0"/>
                <a:endParaRPr lang="en-US" sz="5400" dirty="0" smtClean="0"/>
              </a:p>
              <a:p>
                <a:r>
                  <a:rPr lang="en-US" sz="5400" dirty="0" smtClean="0"/>
                  <a:t>A.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5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5400" dirty="0"/>
                  <a:t>	</a:t>
                </a:r>
                <a:r>
                  <a:rPr lang="en-US" sz="5400" dirty="0" smtClean="0"/>
                  <a:t>                  Go to 7 </a:t>
                </a:r>
              </a:p>
              <a:p>
                <a:r>
                  <a:rPr lang="en-US" sz="5400" dirty="0" smtClean="0"/>
                  <a:t>B.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5400" i="1">
                        <a:latin typeface="Cambria Math" panose="02040503050406030204" pitchFamily="18" charset="0"/>
                      </a:rPr>
                      <m:t>=7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US" sz="5400" dirty="0"/>
                  <a:t>	</a:t>
                </a:r>
                <a:r>
                  <a:rPr lang="en-US" sz="5400" dirty="0" smtClean="0"/>
                  <a:t>					</a:t>
                </a:r>
                <a:r>
                  <a:rPr lang="en-US" sz="5400" dirty="0"/>
                  <a:t> </a:t>
                </a:r>
                <a:r>
                  <a:rPr lang="en-US" sz="5400" dirty="0" smtClean="0"/>
                  <a:t>Go </a:t>
                </a:r>
                <a:r>
                  <a:rPr lang="en-US" sz="5400" dirty="0"/>
                  <a:t>to 3</a:t>
                </a:r>
                <a:r>
                  <a:rPr lang="en-US" sz="5400" dirty="0" smtClean="0"/>
                  <a:t> </a:t>
                </a:r>
              </a:p>
              <a:p>
                <a:pPr marL="914400" indent="-914400">
                  <a:buAutoNum type="alphaUcPeriod" startAt="3"/>
                </a:pPr>
                <a14:m>
                  <m:oMath xmlns:m="http://schemas.openxmlformats.org/officeDocument/2006/math"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+7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5400" dirty="0" smtClean="0"/>
                  <a:t>						      Go </a:t>
                </a:r>
                <a:r>
                  <a:rPr lang="en-US" sz="5400" dirty="0"/>
                  <a:t>to 4</a:t>
                </a:r>
                <a:endParaRPr lang="en-US" sz="5400" dirty="0" smtClean="0"/>
              </a:p>
              <a:p>
                <a:pPr marL="914400" indent="-914400">
                  <a:buAutoNum type="alphaUcPeriod" startAt="3"/>
                </a:pP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5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5400" dirty="0" smtClean="0"/>
                  <a:t>								</a:t>
                </a:r>
                <a:r>
                  <a:rPr lang="en-US" sz="5400" dirty="0"/>
                  <a:t> </a:t>
                </a:r>
                <a:r>
                  <a:rPr lang="en-US" sz="5400" dirty="0" smtClean="0"/>
                  <a:t>Go to 9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42695"/>
                <a:ext cx="11064240" cy="6174896"/>
              </a:xfrm>
              <a:prstGeom prst="rect">
                <a:avLst/>
              </a:prstGeom>
              <a:blipFill>
                <a:blip r:embed="rId2"/>
                <a:stretch>
                  <a:fillRect l="-2920" t="-2764" b="-1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0439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342695"/>
                <a:ext cx="11064240" cy="625914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5400" dirty="0" smtClean="0"/>
                  <a:t>9. Are f(x)= 8x – 12 &amp; </a:t>
                </a:r>
                <a14:m>
                  <m:oMath xmlns:m="http://schemas.openxmlformats.org/officeDocument/2006/math">
                    <m:r>
                      <a:rPr lang="en-US" sz="5400" i="1" dirty="0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5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4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540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54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5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5400" dirty="0" smtClean="0"/>
                  <a:t> </a:t>
                </a:r>
              </a:p>
              <a:p>
                <a:pPr lvl="0"/>
                <a:r>
                  <a:rPr lang="en-US" sz="5400" dirty="0"/>
                  <a:t> </a:t>
                </a:r>
                <a:r>
                  <a:rPr lang="en-US" sz="5400" dirty="0" smtClean="0"/>
                  <a:t>                     inverses?</a:t>
                </a:r>
              </a:p>
              <a:p>
                <a:pPr lvl="0"/>
                <a:endParaRPr lang="en-US" sz="5400" dirty="0" smtClean="0"/>
              </a:p>
              <a:p>
                <a:r>
                  <a:rPr lang="en-US" sz="5400" dirty="0" smtClean="0"/>
                  <a:t>A. Yes since f(g(x)) = g(f(x))    Go to 6 </a:t>
                </a:r>
              </a:p>
              <a:p>
                <a:r>
                  <a:rPr lang="en-US" sz="5400" dirty="0" smtClean="0"/>
                  <a:t>B. No since f(g(x</a:t>
                </a:r>
                <a:r>
                  <a:rPr lang="en-US" sz="5400" dirty="0"/>
                  <a:t>)) </a:t>
                </a:r>
                <a:r>
                  <a:rPr lang="en-US" sz="5400" dirty="0" smtClean="0"/>
                  <a:t>≠g(f(x</a:t>
                </a:r>
                <a:r>
                  <a:rPr lang="en-US" sz="5400" dirty="0"/>
                  <a:t>)) </a:t>
                </a:r>
                <a:r>
                  <a:rPr lang="en-US" sz="5400" dirty="0" smtClean="0"/>
                  <a:t>		Go </a:t>
                </a:r>
                <a:r>
                  <a:rPr lang="en-US" sz="5400" dirty="0"/>
                  <a:t>to </a:t>
                </a:r>
                <a:r>
                  <a:rPr lang="en-US" sz="5400" dirty="0" smtClean="0"/>
                  <a:t>3</a:t>
                </a:r>
              </a:p>
              <a:p>
                <a:r>
                  <a:rPr lang="en-US" sz="5400" dirty="0" smtClean="0"/>
                  <a:t> </a:t>
                </a:r>
              </a:p>
              <a:p>
                <a:endParaRPr lang="en-US" sz="540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42695"/>
                <a:ext cx="11064240" cy="6259149"/>
              </a:xfrm>
              <a:prstGeom prst="rect">
                <a:avLst/>
              </a:prstGeom>
              <a:blipFill>
                <a:blip r:embed="rId2"/>
                <a:stretch>
                  <a:fillRect l="-2920" r="-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4823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82</TotalTime>
  <Words>106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Cambria Math</vt:lpstr>
      <vt:lpstr>Tw Cen MT</vt:lpstr>
      <vt:lpstr>Tw Cen MT Condensed</vt:lpstr>
      <vt:lpstr>Wingdings 3</vt:lpstr>
      <vt:lpstr>Integral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Fischer</dc:creator>
  <cp:lastModifiedBy>Brandy Mitchell</cp:lastModifiedBy>
  <cp:revision>9</cp:revision>
  <dcterms:created xsi:type="dcterms:W3CDTF">2019-04-12T00:46:25Z</dcterms:created>
  <dcterms:modified xsi:type="dcterms:W3CDTF">2019-04-15T18:03:38Z</dcterms:modified>
</cp:coreProperties>
</file>